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26" r:id="rId55"/>
    <p:sldId id="327" r:id="rId56"/>
    <p:sldId id="309" r:id="rId57"/>
    <p:sldId id="310" r:id="rId58"/>
    <p:sldId id="311" r:id="rId59"/>
    <p:sldId id="312" r:id="rId60"/>
    <p:sldId id="313" r:id="rId61"/>
    <p:sldId id="314" r:id="rId62"/>
    <p:sldId id="316" r:id="rId63"/>
    <p:sldId id="318" r:id="rId64"/>
    <p:sldId id="317" r:id="rId65"/>
    <p:sldId id="319" r:id="rId66"/>
    <p:sldId id="320" r:id="rId67"/>
    <p:sldId id="322" r:id="rId68"/>
    <p:sldId id="324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F3606-3F15-4275-95BD-F8E9F2FE5910}" type="datetimeFigureOut">
              <a:rPr lang="en-US" smtClean="0"/>
              <a:pPr/>
              <a:t>16-Sep-12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6CE14-F7AA-42B9-9C11-2DEBB7078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5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D09CC-EE8A-40E2-85C5-886565946470}" type="slidenum">
              <a:rPr lang="en-US"/>
              <a:pPr/>
              <a:t>67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0AA07-106A-4D42-B645-40E2E7F3714C}" type="slidenum">
              <a:rPr lang="en-US"/>
              <a:pPr/>
              <a:t>68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B408-5286-4C59-82AF-517BABB478AA}" type="datetimeFigureOut">
              <a:rPr lang="en-US" smtClean="0"/>
              <a:pPr/>
              <a:t>16-Sep-12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6FF-EF42-4C5B-A6BB-0D24AC61C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B408-5286-4C59-82AF-517BABB478AA}" type="datetimeFigureOut">
              <a:rPr lang="en-US" smtClean="0"/>
              <a:pPr/>
              <a:t>16-Sep-12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6FF-EF42-4C5B-A6BB-0D24AC61C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B408-5286-4C59-82AF-517BABB478AA}" type="datetimeFigureOut">
              <a:rPr lang="en-US" smtClean="0"/>
              <a:pPr/>
              <a:t>16-Sep-12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6FF-EF42-4C5B-A6BB-0D24AC61C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B408-5286-4C59-82AF-517BABB478AA}" type="datetimeFigureOut">
              <a:rPr lang="en-US" smtClean="0"/>
              <a:pPr/>
              <a:t>16-Sep-12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6FF-EF42-4C5B-A6BB-0D24AC61C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B408-5286-4C59-82AF-517BABB478AA}" type="datetimeFigureOut">
              <a:rPr lang="en-US" smtClean="0"/>
              <a:pPr/>
              <a:t>16-Sep-12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6FF-EF42-4C5B-A6BB-0D24AC61C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B408-5286-4C59-82AF-517BABB478AA}" type="datetimeFigureOut">
              <a:rPr lang="en-US" smtClean="0"/>
              <a:pPr/>
              <a:t>16-Sep-12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6FF-EF42-4C5B-A6BB-0D24AC61C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B408-5286-4C59-82AF-517BABB478AA}" type="datetimeFigureOut">
              <a:rPr lang="en-US" smtClean="0"/>
              <a:pPr/>
              <a:t>16-Sep-12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6FF-EF42-4C5B-A6BB-0D24AC61C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B408-5286-4C59-82AF-517BABB478AA}" type="datetimeFigureOut">
              <a:rPr lang="en-US" smtClean="0"/>
              <a:pPr/>
              <a:t>16-Sep-12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6FF-EF42-4C5B-A6BB-0D24AC61C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B408-5286-4C59-82AF-517BABB478AA}" type="datetimeFigureOut">
              <a:rPr lang="en-US" smtClean="0"/>
              <a:pPr/>
              <a:t>16-Sep-12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6FF-EF42-4C5B-A6BB-0D24AC61C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B408-5286-4C59-82AF-517BABB478AA}" type="datetimeFigureOut">
              <a:rPr lang="en-US" smtClean="0"/>
              <a:pPr/>
              <a:t>16-Sep-12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6FF-EF42-4C5B-A6BB-0D24AC61C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B408-5286-4C59-82AF-517BABB478AA}" type="datetimeFigureOut">
              <a:rPr lang="en-US" smtClean="0"/>
              <a:pPr/>
              <a:t>16-Sep-12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6FF-EF42-4C5B-A6BB-0D24AC61C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9B408-5286-4C59-82AF-517BABB478AA}" type="datetimeFigureOut">
              <a:rPr lang="en-US" smtClean="0"/>
              <a:pPr/>
              <a:t>16-Sep-12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AD6FF-EF42-4C5B-A6BB-0D24AC61C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Normal </a:t>
            </a:r>
            <a:r>
              <a:rPr lang="en-US" sz="3200" dirty="0" err="1" smtClean="0">
                <a:solidFill>
                  <a:srgbClr val="C00000"/>
                </a:solidFill>
              </a:rPr>
              <a:t>Hematopoiesis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G:\hematolog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352800"/>
            <a:ext cx="4267200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Mesoblastic</a:t>
            </a:r>
            <a:r>
              <a:rPr lang="en-US" sz="2800" dirty="0" smtClean="0">
                <a:solidFill>
                  <a:srgbClr val="C00000"/>
                </a:solidFill>
              </a:rPr>
              <a:t> period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the embryo, </a:t>
            </a:r>
            <a:r>
              <a:rPr lang="en-US" sz="2400" dirty="0" err="1" smtClean="0"/>
              <a:t>hematopoiesis</a:t>
            </a:r>
            <a:r>
              <a:rPr lang="en-US" sz="2400" dirty="0" smtClean="0"/>
              <a:t> begins in the yolk sac during the </a:t>
            </a:r>
            <a:r>
              <a:rPr lang="en-US" sz="2400" dirty="0" smtClean="0">
                <a:solidFill>
                  <a:srgbClr val="C00000"/>
                </a:solidFill>
              </a:rPr>
              <a:t>third week </a:t>
            </a:r>
            <a:r>
              <a:rPr lang="en-US" sz="2400" dirty="0" smtClean="0"/>
              <a:t>of embryonic life</a:t>
            </a:r>
          </a:p>
          <a:p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 err="1" smtClean="0"/>
              <a:t>erythropoietic</a:t>
            </a:r>
            <a:r>
              <a:rPr lang="en-US" sz="2400" dirty="0" smtClean="0"/>
              <a:t> activity continues </a:t>
            </a:r>
            <a:r>
              <a:rPr lang="en-US" sz="2400" dirty="0" err="1" smtClean="0"/>
              <a:t>upto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10 to 12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Hepatic period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Hepatic phase of </a:t>
            </a:r>
            <a:r>
              <a:rPr lang="en-US" sz="2400" dirty="0" err="1" smtClean="0"/>
              <a:t>hematopoiesis</a:t>
            </a:r>
            <a:r>
              <a:rPr lang="en-US" sz="2400" dirty="0" smtClean="0"/>
              <a:t> commences at </a:t>
            </a:r>
            <a:r>
              <a:rPr lang="en-US" sz="2400" dirty="0" smtClean="0">
                <a:solidFill>
                  <a:srgbClr val="C00000"/>
                </a:solidFill>
              </a:rPr>
              <a:t>6</a:t>
            </a:r>
            <a:r>
              <a:rPr lang="en-US" sz="2400" baseline="30000" dirty="0" smtClean="0">
                <a:solidFill>
                  <a:srgbClr val="C00000"/>
                </a:solidFill>
              </a:rPr>
              <a:t>th</a:t>
            </a:r>
            <a:r>
              <a:rPr lang="en-US" sz="2400" dirty="0" smtClean="0">
                <a:solidFill>
                  <a:srgbClr val="C00000"/>
                </a:solidFill>
              </a:rPr>
              <a:t> week and continues </a:t>
            </a:r>
            <a:r>
              <a:rPr lang="en-US" sz="2400" dirty="0" err="1" smtClean="0">
                <a:solidFill>
                  <a:srgbClr val="C00000"/>
                </a:solidFill>
              </a:rPr>
              <a:t>upto</a:t>
            </a:r>
            <a:r>
              <a:rPr lang="en-US" sz="2400" dirty="0" smtClean="0">
                <a:solidFill>
                  <a:srgbClr val="C00000"/>
                </a:solidFill>
              </a:rPr>
              <a:t> 30</a:t>
            </a:r>
            <a:r>
              <a:rPr lang="en-US" sz="2400" baseline="30000" dirty="0" smtClean="0">
                <a:solidFill>
                  <a:srgbClr val="C00000"/>
                </a:solidFill>
              </a:rPr>
              <a:t>th</a:t>
            </a:r>
            <a:r>
              <a:rPr lang="en-US" sz="2400" dirty="0" smtClean="0">
                <a:solidFill>
                  <a:srgbClr val="C00000"/>
                </a:solidFill>
              </a:rPr>
              <a:t> week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During this phase, </a:t>
            </a:r>
            <a:r>
              <a:rPr lang="en-US" sz="2400" dirty="0" err="1" smtClean="0"/>
              <a:t>erythropoiesis</a:t>
            </a:r>
            <a:r>
              <a:rPr lang="en-US" sz="2400" dirty="0" smtClean="0"/>
              <a:t> and </a:t>
            </a:r>
            <a:r>
              <a:rPr lang="en-US" sz="2400" dirty="0" err="1" smtClean="0"/>
              <a:t>granulopoiesis</a:t>
            </a:r>
            <a:r>
              <a:rPr lang="en-US" sz="2400" dirty="0" smtClean="0"/>
              <a:t> take place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Splenic</a:t>
            </a:r>
            <a:r>
              <a:rPr lang="en-US" sz="2400" dirty="0" smtClean="0"/>
              <a:t> </a:t>
            </a:r>
            <a:r>
              <a:rPr lang="en-US" sz="2400" dirty="0" err="1" smtClean="0"/>
              <a:t>hematopoiesis</a:t>
            </a:r>
            <a:r>
              <a:rPr lang="en-US" sz="2400" dirty="0" smtClean="0"/>
              <a:t>, to a lesser extent commences at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week and continues </a:t>
            </a:r>
            <a:r>
              <a:rPr lang="en-US" sz="2400" dirty="0" err="1" smtClean="0"/>
              <a:t>upto</a:t>
            </a:r>
            <a:r>
              <a:rPr lang="en-US" sz="2400" dirty="0" smtClean="0"/>
              <a:t>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week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 smaller degree of </a:t>
            </a:r>
            <a:r>
              <a:rPr lang="en-US" sz="2400" dirty="0" err="1" smtClean="0"/>
              <a:t>hematopoiesis</a:t>
            </a:r>
            <a:r>
              <a:rPr lang="en-US" sz="2400" dirty="0" smtClean="0"/>
              <a:t> continues </a:t>
            </a:r>
            <a:r>
              <a:rPr lang="en-US" sz="2400" dirty="0" err="1" smtClean="0"/>
              <a:t>upto</a:t>
            </a:r>
            <a:r>
              <a:rPr lang="en-US" sz="2400" dirty="0" smtClean="0"/>
              <a:t> birth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Myeloid period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At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month, bone marrow starts taking over </a:t>
            </a:r>
            <a:r>
              <a:rPr lang="en-US" sz="2400" dirty="0" err="1" smtClean="0"/>
              <a:t>hematopoiesis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At 3</a:t>
            </a:r>
            <a:r>
              <a:rPr lang="en-US" sz="2400" baseline="30000" dirty="0" smtClean="0">
                <a:solidFill>
                  <a:srgbClr val="C00000"/>
                </a:solidFill>
              </a:rPr>
              <a:t>rd</a:t>
            </a:r>
            <a:r>
              <a:rPr lang="en-US" sz="2400" dirty="0" smtClean="0">
                <a:solidFill>
                  <a:srgbClr val="C00000"/>
                </a:solidFill>
              </a:rPr>
              <a:t> week after birth</a:t>
            </a:r>
            <a:r>
              <a:rPr lang="en-US" sz="2400" dirty="0" smtClean="0"/>
              <a:t>, bone marrow is the only site of </a:t>
            </a:r>
            <a:r>
              <a:rPr lang="en-US" sz="2400" dirty="0" err="1" smtClean="0"/>
              <a:t>hematopoiesis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In childhood, flat bones of sternum, ribs, skull, vertebrae, pelvis and the long bones are the main sites of </a:t>
            </a:r>
            <a:r>
              <a:rPr lang="en-US" sz="2400" dirty="0" err="1" smtClean="0"/>
              <a:t>hematopoiesis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 err="1" smtClean="0"/>
              <a:t>aduldhood</a:t>
            </a:r>
            <a:r>
              <a:rPr lang="en-US" sz="2400" dirty="0" smtClean="0"/>
              <a:t>, central parts of the marrow of long bones are replaced by fat and active marrow is limited to ends of long bones and flat bones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800" dirty="0" smtClean="0"/>
              <a:t>Morphology of </a:t>
            </a:r>
            <a:r>
              <a:rPr lang="en-US" sz="2800" dirty="0" err="1" smtClean="0"/>
              <a:t>hemopoietic</a:t>
            </a:r>
            <a:r>
              <a:rPr lang="en-US" sz="2800" dirty="0" smtClean="0"/>
              <a:t> cells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Erythropoiesis</a:t>
            </a:r>
            <a:r>
              <a:rPr lang="en-US" sz="2400" dirty="0" smtClean="0">
                <a:solidFill>
                  <a:srgbClr val="FF0000"/>
                </a:solidFill>
              </a:rPr>
              <a:t> : stages of </a:t>
            </a:r>
            <a:r>
              <a:rPr lang="en-US" sz="2400" dirty="0" err="1" smtClean="0">
                <a:solidFill>
                  <a:srgbClr val="FF0000"/>
                </a:solidFill>
              </a:rPr>
              <a:t>erythropoiesis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>
                <a:solidFill>
                  <a:srgbClr val="C00000"/>
                </a:solidFill>
              </a:rPr>
              <a:t>Pronormoblast</a:t>
            </a:r>
            <a:r>
              <a:rPr lang="en-US" sz="2400" dirty="0" smtClean="0">
                <a:solidFill>
                  <a:srgbClr val="C00000"/>
                </a:solidFill>
              </a:rPr>
              <a:t> : (</a:t>
            </a:r>
            <a:r>
              <a:rPr lang="en-US" sz="2400" dirty="0" err="1" smtClean="0">
                <a:solidFill>
                  <a:srgbClr val="C00000"/>
                </a:solidFill>
              </a:rPr>
              <a:t>proerythroblast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Round cell with basophilic cytoplasm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12-20 micron size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Centrally placed nucleus with stippled chromatin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1-2 nucleoli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Early </a:t>
            </a:r>
            <a:r>
              <a:rPr lang="en-US" sz="2400" dirty="0" err="1" smtClean="0">
                <a:solidFill>
                  <a:srgbClr val="C00000"/>
                </a:solidFill>
              </a:rPr>
              <a:t>normoblast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Round cell, 12-16 micron size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Cytoplasm less basophilic than that of </a:t>
            </a:r>
            <a:r>
              <a:rPr lang="en-US" sz="2400" dirty="0" err="1" smtClean="0"/>
              <a:t>pronormoblast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Nucleoli are lost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Chromatin is condensed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Intermediate (polychromatic) </a:t>
            </a:r>
            <a:r>
              <a:rPr lang="en-US" sz="2400" dirty="0" err="1" smtClean="0">
                <a:solidFill>
                  <a:srgbClr val="C00000"/>
                </a:solidFill>
              </a:rPr>
              <a:t>normoblast</a:t>
            </a:r>
            <a:r>
              <a:rPr lang="en-US" sz="2400" dirty="0" smtClean="0">
                <a:solidFill>
                  <a:srgbClr val="C00000"/>
                </a:solidFill>
              </a:rPr>
              <a:t> 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Size is 10-12 micron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Reddish tinge in the cytoplasm appears (</a:t>
            </a:r>
            <a:r>
              <a:rPr lang="en-US" sz="2400" dirty="0" err="1" smtClean="0"/>
              <a:t>polychromatophilic</a:t>
            </a:r>
            <a:r>
              <a:rPr lang="en-US" sz="2400" dirty="0" smtClean="0"/>
              <a:t>) as hemoglobin production starts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Nucleus is condensed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Late </a:t>
            </a:r>
            <a:r>
              <a:rPr lang="en-US" sz="2400" dirty="0" err="1" smtClean="0">
                <a:solidFill>
                  <a:srgbClr val="C00000"/>
                </a:solidFill>
              </a:rPr>
              <a:t>normoblast</a:t>
            </a:r>
            <a:r>
              <a:rPr lang="en-US" sz="2400" dirty="0" smtClean="0">
                <a:solidFill>
                  <a:srgbClr val="C00000"/>
                </a:solidFill>
              </a:rPr>
              <a:t> 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8-10  micron in size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Pyknotic</a:t>
            </a:r>
            <a:r>
              <a:rPr lang="en-US" sz="2400" dirty="0" smtClean="0"/>
              <a:t> , eccentric or partially extruded nucleus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Well </a:t>
            </a:r>
            <a:r>
              <a:rPr lang="en-US" sz="2400" dirty="0" err="1" smtClean="0"/>
              <a:t>hemoglobinised</a:t>
            </a:r>
            <a:r>
              <a:rPr lang="en-US" sz="2400" dirty="0" smtClean="0"/>
              <a:t> cytoplasm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Reticulocyte</a:t>
            </a:r>
            <a:r>
              <a:rPr lang="en-US" sz="2400" dirty="0" smtClean="0">
                <a:solidFill>
                  <a:srgbClr val="C00000"/>
                </a:solidFill>
              </a:rPr>
              <a:t> : (juvenile RBC)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Late </a:t>
            </a:r>
            <a:r>
              <a:rPr lang="en-US" sz="2400" dirty="0" err="1" smtClean="0"/>
              <a:t>normoblast</a:t>
            </a:r>
            <a:r>
              <a:rPr lang="en-US" sz="2400" dirty="0" smtClean="0"/>
              <a:t> extrude nuclei to become </a:t>
            </a:r>
            <a:r>
              <a:rPr lang="en-US" sz="2400" dirty="0" err="1" smtClean="0"/>
              <a:t>reticulocytes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Reticulocytes</a:t>
            </a:r>
            <a:r>
              <a:rPr lang="en-US" sz="2400" dirty="0" smtClean="0"/>
              <a:t> occupy an intermediate position between nucleated RBCs and mature red cells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They remain in circulation for a day until they mature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Red cell (Mature RBC) 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As the </a:t>
            </a:r>
            <a:r>
              <a:rPr lang="en-US" sz="2400" dirty="0" err="1" smtClean="0"/>
              <a:t>reticulocytes</a:t>
            </a:r>
            <a:r>
              <a:rPr lang="en-US" sz="2400" dirty="0" smtClean="0"/>
              <a:t> mature , cell size gets slightly reduced to 7-7.7 micron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Mature RBC has a life span of 120 days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They are </a:t>
            </a:r>
            <a:r>
              <a:rPr lang="en-US" sz="2400" dirty="0" err="1" smtClean="0">
                <a:solidFill>
                  <a:srgbClr val="C00000"/>
                </a:solidFill>
              </a:rPr>
              <a:t>anucleated</a:t>
            </a:r>
            <a:r>
              <a:rPr lang="en-US" sz="2400" dirty="0" smtClean="0"/>
              <a:t> and have central one third pallor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Their size is slightly smaller than the small lymphocyte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Dr.Pankaj.PC217372454125\Desktop\ac\ABHISU-18.4.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9" y="1828800"/>
            <a:ext cx="6934201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physiologic process of formation of blood cells from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hemopoietic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stem cells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(HSC)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called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hematopoiesis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 Greek,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blood;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poiesis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to make 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HSC have extensive potential of proliferation to produce more stem cells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(self-renewal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and differentiate into progenitor cells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Progenitor cells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(lineage committed cells) are committed to one lineage, i.e., myeloid or lymphoid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Granulopoiesis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</a:t>
            </a:r>
            <a:r>
              <a:rPr lang="en-US" sz="2400" dirty="0" err="1" smtClean="0"/>
              <a:t>granulopoiesis</a:t>
            </a:r>
            <a:r>
              <a:rPr lang="en-US" sz="2400" dirty="0" smtClean="0"/>
              <a:t>, the first step is the proliferation of immature cells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Followed by maturation resulting in development of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, </a:t>
            </a:r>
            <a:r>
              <a:rPr lang="en-US" sz="2400" dirty="0" err="1" smtClean="0"/>
              <a:t>eosinophils</a:t>
            </a:r>
            <a:r>
              <a:rPr lang="en-US" sz="2400" dirty="0" smtClean="0"/>
              <a:t> and </a:t>
            </a:r>
            <a:r>
              <a:rPr lang="en-US" sz="2400" dirty="0" err="1" smtClean="0"/>
              <a:t>basophils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      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Myelopoiesis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         </a:t>
            </a:r>
            <a:r>
              <a:rPr lang="en-US" sz="2400" b="1" dirty="0" err="1" smtClean="0">
                <a:solidFill>
                  <a:srgbClr val="002060"/>
                </a:solidFill>
              </a:rPr>
              <a:t>Hemopoietic</a:t>
            </a:r>
            <a:r>
              <a:rPr lang="en-US" sz="2400" b="1" dirty="0" smtClean="0">
                <a:solidFill>
                  <a:srgbClr val="002060"/>
                </a:solidFill>
              </a:rPr>
              <a:t> stem cell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                                     ↓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        Committed stem cell                                                                                                                          </a:t>
            </a:r>
            <a:r>
              <a:rPr lang="en-US" sz="2400" b="1" dirty="0" smtClean="0"/>
              <a:t>	                     ↓</a:t>
            </a:r>
          </a:p>
          <a:p>
            <a:r>
              <a:rPr lang="en-US" sz="2400" b="1" dirty="0" smtClean="0"/>
              <a:t>     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Myeloblast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                                   ↓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 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Promyelocyte</a:t>
            </a: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←  ← </a:t>
            </a:r>
            <a:r>
              <a:rPr lang="en-US" sz="2400" b="1" dirty="0" err="1" smtClean="0">
                <a:solidFill>
                  <a:srgbClr val="FF0000"/>
                </a:solidFill>
              </a:rPr>
              <a:t>Azurophil</a:t>
            </a:r>
            <a:r>
              <a:rPr lang="en-US" sz="2400" b="1" dirty="0" smtClean="0">
                <a:solidFill>
                  <a:srgbClr val="FF0000"/>
                </a:solidFill>
              </a:rPr>
              <a:t> granules appear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                              ↓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                         </a:t>
            </a:r>
            <a:r>
              <a:rPr lang="en-US" sz="2400" b="1" dirty="0" err="1" smtClean="0">
                <a:solidFill>
                  <a:srgbClr val="00B050"/>
                </a:solidFill>
              </a:rPr>
              <a:t>Myelocyte</a:t>
            </a:r>
            <a:r>
              <a:rPr lang="en-US" sz="2400" b="1" dirty="0" smtClean="0">
                <a:solidFill>
                  <a:srgbClr val="00B05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← ← Specific granules appear</a:t>
            </a:r>
          </a:p>
          <a:p>
            <a:pPr>
              <a:buNone/>
            </a:pPr>
            <a:r>
              <a:rPr lang="en-US" sz="2400" b="1" dirty="0" smtClean="0"/>
              <a:t>                                      ↓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   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Metamyelocyte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                                    ↓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                         Band cell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                                     ↓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       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Neutrophil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                                   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Morphology of </a:t>
            </a:r>
            <a:r>
              <a:rPr lang="en-US" sz="2400" dirty="0" err="1" smtClean="0">
                <a:solidFill>
                  <a:srgbClr val="C00000"/>
                </a:solidFill>
              </a:rPr>
              <a:t>Myelopoiesis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Myeloblast</a:t>
            </a:r>
            <a:r>
              <a:rPr lang="en-US" sz="2400" b="1" dirty="0" smtClean="0">
                <a:solidFill>
                  <a:srgbClr val="FF0000"/>
                </a:solidFill>
              </a:rPr>
              <a:t>  : 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12-20 microns in size </a:t>
            </a:r>
          </a:p>
          <a:p>
            <a:r>
              <a:rPr lang="en-US" sz="2400" dirty="0" smtClean="0"/>
              <a:t>High </a:t>
            </a:r>
            <a:r>
              <a:rPr lang="en-US" sz="2400" dirty="0" err="1" smtClean="0"/>
              <a:t>nucleocytoplasmic</a:t>
            </a:r>
            <a:r>
              <a:rPr lang="en-US" sz="2400" dirty="0" smtClean="0"/>
              <a:t> (N/C) ratio</a:t>
            </a:r>
          </a:p>
          <a:p>
            <a:r>
              <a:rPr lang="en-US" sz="2400" dirty="0" smtClean="0"/>
              <a:t>Cytoplasm is scanty, light blue</a:t>
            </a:r>
          </a:p>
          <a:p>
            <a:r>
              <a:rPr lang="en-US" sz="2400" dirty="0" smtClean="0"/>
              <a:t>Nucleus is oval, irregular</a:t>
            </a:r>
          </a:p>
          <a:p>
            <a:r>
              <a:rPr lang="en-US" sz="2400" dirty="0" smtClean="0"/>
              <a:t>Diffuse chromatin pattern</a:t>
            </a:r>
          </a:p>
          <a:p>
            <a:r>
              <a:rPr lang="en-US" sz="2400" dirty="0" smtClean="0"/>
              <a:t>It has several nucleoli (2-5)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Promyelocyte</a:t>
            </a:r>
            <a:r>
              <a:rPr lang="en-US" sz="2400" b="1" dirty="0" smtClean="0">
                <a:solidFill>
                  <a:srgbClr val="C00000"/>
                </a:solidFill>
              </a:rPr>
              <a:t> :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Larger than </a:t>
            </a:r>
            <a:r>
              <a:rPr lang="en-US" sz="2400" dirty="0" err="1" smtClean="0"/>
              <a:t>myeloblast</a:t>
            </a:r>
            <a:r>
              <a:rPr lang="en-US" sz="2400" dirty="0" smtClean="0"/>
              <a:t>, 15-25 micron in size</a:t>
            </a:r>
          </a:p>
          <a:p>
            <a:r>
              <a:rPr lang="en-US" sz="2400" dirty="0" smtClean="0"/>
              <a:t>Central / eccentric  nucleus </a:t>
            </a:r>
          </a:p>
          <a:p>
            <a:r>
              <a:rPr lang="en-US" sz="2400" dirty="0" smtClean="0"/>
              <a:t>Chromatin pattern shows some condensation</a:t>
            </a:r>
          </a:p>
          <a:p>
            <a:r>
              <a:rPr lang="en-US" sz="2400" dirty="0" smtClean="0"/>
              <a:t>But nucleoli are still visible</a:t>
            </a:r>
          </a:p>
          <a:p>
            <a:r>
              <a:rPr lang="en-US" sz="2400" dirty="0" smtClean="0"/>
              <a:t>Primary or </a:t>
            </a:r>
            <a:r>
              <a:rPr lang="en-US" sz="2400" dirty="0" err="1" smtClean="0"/>
              <a:t>azurophilic</a:t>
            </a:r>
            <a:r>
              <a:rPr lang="en-US" sz="2400" dirty="0" smtClean="0"/>
              <a:t> granules are observed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Myelocytes</a:t>
            </a:r>
            <a:r>
              <a:rPr lang="en-US" sz="2400" b="1" dirty="0" smtClean="0">
                <a:solidFill>
                  <a:srgbClr val="C00000"/>
                </a:solidFill>
              </a:rPr>
              <a:t> :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Smaller than </a:t>
            </a:r>
            <a:r>
              <a:rPr lang="en-US" sz="2400" dirty="0" err="1" smtClean="0"/>
              <a:t>promyelocyte</a:t>
            </a:r>
            <a:r>
              <a:rPr lang="en-US" sz="2400" dirty="0" smtClean="0"/>
              <a:t>, 10-20 microns in size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Specific granules appear that indicate whether they are of </a:t>
            </a:r>
            <a:r>
              <a:rPr lang="en-US" sz="2400" dirty="0" err="1" smtClean="0"/>
              <a:t>neutrophil</a:t>
            </a:r>
            <a:r>
              <a:rPr lang="en-US" sz="2400" dirty="0" smtClean="0"/>
              <a:t>, </a:t>
            </a:r>
            <a:r>
              <a:rPr lang="en-US" sz="2400" dirty="0" err="1" smtClean="0"/>
              <a:t>eosinophil</a:t>
            </a:r>
            <a:r>
              <a:rPr lang="en-US" sz="2400" dirty="0" smtClean="0"/>
              <a:t> or </a:t>
            </a:r>
            <a:r>
              <a:rPr lang="en-US" sz="2400" dirty="0" err="1" smtClean="0"/>
              <a:t>basophil</a:t>
            </a:r>
            <a:r>
              <a:rPr lang="en-US" sz="2400" dirty="0" smtClean="0"/>
              <a:t> lineage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nucleolus is no longer visible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Partial chromatin condensation takes place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Metamyelocyte</a:t>
            </a:r>
            <a:r>
              <a:rPr lang="en-US" sz="2400" dirty="0" smtClean="0">
                <a:solidFill>
                  <a:srgbClr val="C00000"/>
                </a:solidFill>
              </a:rPr>
              <a:t> :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Smaller 10-12 microns in size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Differs from a </a:t>
            </a:r>
            <a:r>
              <a:rPr lang="en-US" sz="2400" dirty="0" err="1" smtClean="0"/>
              <a:t>myelocyte</a:t>
            </a:r>
            <a:r>
              <a:rPr lang="en-US" sz="2400" dirty="0" smtClean="0"/>
              <a:t> in having some indentation/</a:t>
            </a:r>
            <a:r>
              <a:rPr lang="en-US" sz="2400" dirty="0" err="1" smtClean="0"/>
              <a:t>reniform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(kidney shaped) </a:t>
            </a:r>
            <a:r>
              <a:rPr lang="en-US" sz="2400" dirty="0" smtClean="0"/>
              <a:t>shape of the nucleus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Chromatin is more condensed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Nucleoli are not visible 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Band or juvenile </a:t>
            </a:r>
            <a:r>
              <a:rPr lang="en-US" sz="2400" b="1" dirty="0" err="1" smtClean="0">
                <a:solidFill>
                  <a:srgbClr val="C00000"/>
                </a:solidFill>
              </a:rPr>
              <a:t>neutrophils</a:t>
            </a:r>
            <a:r>
              <a:rPr lang="en-US" sz="2400" b="1" dirty="0" smtClean="0">
                <a:solidFill>
                  <a:srgbClr val="C00000"/>
                </a:solidFill>
              </a:rPr>
              <a:t> :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Upto</a:t>
            </a:r>
            <a:r>
              <a:rPr lang="en-US" sz="2400" dirty="0" smtClean="0"/>
              <a:t> 1.5 times the size of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Nucleus is band shaped/deeply indented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Specific granules in the cytoplasm  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Polymorphonuclear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neutrophils</a:t>
            </a:r>
            <a:r>
              <a:rPr lang="en-US" sz="2400" b="1" dirty="0" smtClean="0">
                <a:solidFill>
                  <a:srgbClr val="C00000"/>
                </a:solidFill>
              </a:rPr>
              <a:t> :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Normal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 are uniform in size </a:t>
            </a:r>
          </a:p>
          <a:p>
            <a:r>
              <a:rPr lang="en-US" sz="2400" dirty="0" smtClean="0"/>
              <a:t>2-5 lobes of the nucleus joined by chromatin thread</a:t>
            </a:r>
          </a:p>
          <a:p>
            <a:r>
              <a:rPr lang="en-US" sz="2400" dirty="0" smtClean="0"/>
              <a:t>Abundant fine specific granules </a:t>
            </a:r>
          </a:p>
          <a:p>
            <a:r>
              <a:rPr lang="en-US" sz="2400" dirty="0" smtClean="0"/>
              <a:t>Majority of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 have three nuclear segments(lobes)</a:t>
            </a:r>
          </a:p>
          <a:p>
            <a:r>
              <a:rPr lang="en-US" sz="2400" dirty="0" smtClean="0"/>
              <a:t>A small percentage have four lobes, and occasionally five lobes may be seen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ac\ABHISU-18.4.11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620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                             </a:t>
            </a:r>
            <a:r>
              <a:rPr lang="en-US" sz="2000" b="1" dirty="0" err="1" smtClean="0">
                <a:solidFill>
                  <a:srgbClr val="CC3300"/>
                </a:solidFill>
              </a:rPr>
              <a:t>Myeloblast</a:t>
            </a:r>
            <a:r>
              <a:rPr lang="en-US" sz="2000" b="1" dirty="0" smtClean="0">
                <a:solidFill>
                  <a:srgbClr val="CC3300"/>
                </a:solidFill>
              </a:rPr>
              <a:t>  (0)</a:t>
            </a:r>
          </a:p>
          <a:p>
            <a:r>
              <a:rPr lang="en-US" sz="2000" b="1" dirty="0" smtClean="0"/>
              <a:t>                                         ↓</a:t>
            </a:r>
          </a:p>
          <a:p>
            <a:r>
              <a:rPr lang="en-US" sz="2000" b="1" dirty="0" smtClean="0"/>
              <a:t>                     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Promyelocyte</a:t>
            </a:r>
            <a:r>
              <a:rPr lang="en-US" sz="2000" b="1" dirty="0" smtClean="0">
                <a:solidFill>
                  <a:srgbClr val="FF0000"/>
                </a:solidFill>
              </a:rPr>
              <a:t> (0)</a:t>
            </a:r>
          </a:p>
          <a:p>
            <a:r>
              <a:rPr lang="en-US" sz="2000" b="1" dirty="0" smtClean="0"/>
              <a:t>                                          ↓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                               </a:t>
            </a:r>
            <a:r>
              <a:rPr lang="en-US" sz="2000" b="1" dirty="0" err="1" smtClean="0">
                <a:solidFill>
                  <a:srgbClr val="002060"/>
                </a:solidFill>
              </a:rPr>
              <a:t>Myelocyte</a:t>
            </a:r>
            <a:r>
              <a:rPr lang="en-US" sz="2000" b="1" dirty="0" smtClean="0">
                <a:solidFill>
                  <a:srgbClr val="002060"/>
                </a:solidFill>
              </a:rPr>
              <a:t>   (0)</a:t>
            </a:r>
          </a:p>
          <a:p>
            <a:r>
              <a:rPr lang="en-US" sz="2000" b="1" dirty="0" smtClean="0"/>
              <a:t>                                           ↓</a:t>
            </a:r>
          </a:p>
          <a:p>
            <a:r>
              <a:rPr lang="en-US" sz="2000" b="1" dirty="0" smtClean="0"/>
              <a:t>                               </a:t>
            </a:r>
            <a:r>
              <a:rPr lang="en-US" sz="2000" b="1" dirty="0" err="1" smtClean="0">
                <a:solidFill>
                  <a:srgbClr val="C00000"/>
                </a:solidFill>
              </a:rPr>
              <a:t>Metamyelocyte</a:t>
            </a:r>
            <a:r>
              <a:rPr lang="en-US" sz="2000" b="1" dirty="0" smtClean="0">
                <a:solidFill>
                  <a:srgbClr val="C00000"/>
                </a:solidFill>
              </a:rPr>
              <a:t> (0)</a:t>
            </a:r>
          </a:p>
          <a:p>
            <a:r>
              <a:rPr lang="en-US" sz="2000" b="1" dirty="0" smtClean="0"/>
              <a:t>                                            ↓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                         Band form  (5-8)</a:t>
            </a:r>
          </a:p>
          <a:p>
            <a:r>
              <a:rPr lang="en-US" sz="2000" b="1" dirty="0" smtClean="0"/>
              <a:t>                                            ↓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                                </a:t>
            </a:r>
            <a:r>
              <a:rPr lang="en-US" sz="2000" b="1" dirty="0" err="1" smtClean="0">
                <a:solidFill>
                  <a:srgbClr val="C00000"/>
                </a:solidFill>
              </a:rPr>
              <a:t>Bilobed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neutrophil</a:t>
            </a:r>
            <a:r>
              <a:rPr lang="en-US" sz="2000" b="1" dirty="0" smtClean="0">
                <a:solidFill>
                  <a:srgbClr val="C00000"/>
                </a:solidFill>
              </a:rPr>
              <a:t> (30-35)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                                             ↓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                                  Segmented </a:t>
            </a:r>
            <a:r>
              <a:rPr lang="en-US" sz="2000" b="1" dirty="0" err="1" smtClean="0">
                <a:solidFill>
                  <a:srgbClr val="C00000"/>
                </a:solidFill>
              </a:rPr>
              <a:t>neutrophil</a:t>
            </a:r>
            <a:r>
              <a:rPr lang="en-US" sz="2000" b="1" dirty="0" smtClean="0">
                <a:solidFill>
                  <a:srgbClr val="C00000"/>
                </a:solidFill>
              </a:rPr>
              <a:t>, 3 lobes (40-50)</a:t>
            </a:r>
          </a:p>
          <a:p>
            <a:r>
              <a:rPr lang="en-US" sz="2000" b="1" dirty="0" smtClean="0"/>
              <a:t> 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│    </a:t>
            </a:r>
            <a:r>
              <a:rPr lang="en-US" sz="2000" b="1" dirty="0" err="1" smtClean="0">
                <a:solidFill>
                  <a:srgbClr val="002060"/>
                </a:solidFill>
              </a:rPr>
              <a:t>neutrophil</a:t>
            </a:r>
            <a:r>
              <a:rPr lang="en-US" sz="2000" b="1" dirty="0" smtClean="0">
                <a:solidFill>
                  <a:srgbClr val="002060"/>
                </a:solidFill>
              </a:rPr>
              <a:t> : 4 lobes (15-20)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                                                          │   </a:t>
            </a:r>
            <a:r>
              <a:rPr lang="en-US" sz="2000" b="1" dirty="0" err="1" smtClean="0">
                <a:solidFill>
                  <a:srgbClr val="002060"/>
                </a:solidFill>
              </a:rPr>
              <a:t>neutrophil</a:t>
            </a:r>
            <a:r>
              <a:rPr lang="en-US" sz="2000" b="1" dirty="0" smtClean="0">
                <a:solidFill>
                  <a:srgbClr val="002060"/>
                </a:solidFill>
              </a:rPr>
              <a:t> : 5 lobes (&lt; 0.5 )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                                                          │  </a:t>
            </a:r>
            <a:r>
              <a:rPr lang="en-US" sz="2000" b="1" dirty="0" err="1" smtClean="0">
                <a:solidFill>
                  <a:srgbClr val="002060"/>
                </a:solidFill>
              </a:rPr>
              <a:t>neutrophil</a:t>
            </a:r>
            <a:r>
              <a:rPr lang="en-US" sz="2000" b="1" dirty="0" smtClean="0">
                <a:solidFill>
                  <a:srgbClr val="002060"/>
                </a:solidFill>
              </a:rPr>
              <a:t> : 6 or more lobes (0)</a:t>
            </a:r>
          </a:p>
          <a:p>
            <a:r>
              <a:rPr lang="en-US" sz="2000" b="1" dirty="0" smtClean="0"/>
              <a:t>                                                          │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                         Left shift ←←← ←→→→→→→ Right shift (</a:t>
            </a:r>
            <a:r>
              <a:rPr lang="en-US" sz="2000" b="1" dirty="0" err="1" smtClean="0">
                <a:solidFill>
                  <a:srgbClr val="C00000"/>
                </a:solidFill>
              </a:rPr>
              <a:t>Hypersegmentd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Late progenitor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cells (committed progenitor cells) posses receptors for various cytokines, e.g.; granulocyte precursors have receptors for G-CSF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erythroid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precursors have receptors for erythropoietin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Late progenitor cells differentiate into morphologically recognizable maturing cells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As these cells mature, proliferative potential decreases and finally mature white cells, red cells and platelets are produced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 left shift with band forms, </a:t>
            </a:r>
            <a:r>
              <a:rPr lang="en-US" sz="2400" dirty="0" err="1" smtClean="0"/>
              <a:t>metamyelocytes</a:t>
            </a:r>
            <a:r>
              <a:rPr lang="en-US" sz="2400" dirty="0" smtClean="0"/>
              <a:t>, and perhaps occasional </a:t>
            </a:r>
            <a:r>
              <a:rPr lang="en-US" sz="2400" dirty="0" err="1" smtClean="0"/>
              <a:t>myelocyte</a:t>
            </a:r>
            <a:r>
              <a:rPr lang="en-US" sz="2400" dirty="0" smtClean="0"/>
              <a:t> is common in sepsis </a:t>
            </a:r>
          </a:p>
          <a:p>
            <a:r>
              <a:rPr lang="en-US" sz="2400" dirty="0" smtClean="0"/>
              <a:t>When it is usually accompanied by toxic granulation</a:t>
            </a:r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promyelocytes</a:t>
            </a:r>
            <a:r>
              <a:rPr lang="en-US" sz="2400" dirty="0" smtClean="0"/>
              <a:t> and </a:t>
            </a:r>
            <a:r>
              <a:rPr lang="en-US" sz="2400" dirty="0" err="1" smtClean="0"/>
              <a:t>myeloblasts</a:t>
            </a:r>
            <a:r>
              <a:rPr lang="en-US" sz="2400" dirty="0" smtClean="0"/>
              <a:t> are also present , it is likely to be a feature of  </a:t>
            </a:r>
            <a:r>
              <a:rPr lang="en-US" sz="2400" dirty="0" smtClean="0">
                <a:solidFill>
                  <a:srgbClr val="C00000"/>
                </a:solidFill>
              </a:rPr>
              <a:t>LEUKEMIA </a:t>
            </a:r>
          </a:p>
          <a:p>
            <a:r>
              <a:rPr lang="en-US" sz="2400" dirty="0" smtClean="0"/>
              <a:t>Occasionally  this extreme picture may be seen in very severe infections, when it is called </a:t>
            </a:r>
            <a:r>
              <a:rPr lang="en-US" sz="2400" dirty="0" err="1" smtClean="0">
                <a:solidFill>
                  <a:srgbClr val="FF0000"/>
                </a:solidFill>
              </a:rPr>
              <a:t>leukemoid</a:t>
            </a:r>
            <a:r>
              <a:rPr lang="en-US" sz="2400" dirty="0" smtClean="0">
                <a:solidFill>
                  <a:srgbClr val="FF0000"/>
                </a:solidFill>
              </a:rPr>
              <a:t> reaction </a:t>
            </a:r>
          </a:p>
          <a:p>
            <a:r>
              <a:rPr lang="en-US" sz="2400" dirty="0" smtClean="0"/>
              <a:t>A left shift, with a significant number of band forms , occur normally in pregnancy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presence of </a:t>
            </a:r>
            <a:r>
              <a:rPr lang="en-US" sz="2400" dirty="0" err="1" smtClean="0"/>
              <a:t>hypersegmented</a:t>
            </a:r>
            <a:r>
              <a:rPr lang="en-US" sz="2400" dirty="0" smtClean="0"/>
              <a:t>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, with five or more </a:t>
            </a:r>
            <a:r>
              <a:rPr lang="en-US" sz="2400" dirty="0" err="1" smtClean="0"/>
              <a:t>more</a:t>
            </a:r>
            <a:r>
              <a:rPr lang="en-US" sz="2400" dirty="0" smtClean="0"/>
              <a:t> nuclear  segments, is an important diagnostic feature of </a:t>
            </a:r>
            <a:r>
              <a:rPr lang="en-US" sz="2400" dirty="0" err="1" smtClean="0">
                <a:solidFill>
                  <a:srgbClr val="CC3300"/>
                </a:solidFill>
              </a:rPr>
              <a:t>megaloblastic</a:t>
            </a:r>
            <a:r>
              <a:rPr lang="en-US" sz="2400" dirty="0" smtClean="0">
                <a:solidFill>
                  <a:srgbClr val="CC3300"/>
                </a:solidFill>
              </a:rPr>
              <a:t> anemia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Hypersegmented</a:t>
            </a:r>
            <a:r>
              <a:rPr lang="en-US" sz="2400" dirty="0" smtClean="0"/>
              <a:t>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 may also be seen in </a:t>
            </a:r>
            <a:r>
              <a:rPr lang="en-US" sz="2400" dirty="0" err="1" smtClean="0">
                <a:solidFill>
                  <a:srgbClr val="CC3300"/>
                </a:solidFill>
              </a:rPr>
              <a:t>uraemia</a:t>
            </a:r>
            <a:endParaRPr lang="en-US" sz="2400" dirty="0" smtClean="0">
              <a:solidFill>
                <a:srgbClr val="CC330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Hypersegmentation</a:t>
            </a:r>
            <a:r>
              <a:rPr lang="en-US" sz="2400" dirty="0" smtClean="0"/>
              <a:t> can be seen after </a:t>
            </a:r>
            <a:r>
              <a:rPr lang="en-US" sz="2400" dirty="0" err="1" smtClean="0"/>
              <a:t>cytotoxic</a:t>
            </a:r>
            <a:r>
              <a:rPr lang="en-US" sz="2400" dirty="0" smtClean="0"/>
              <a:t> treatment, especially with </a:t>
            </a:r>
            <a:r>
              <a:rPr lang="en-US" sz="2400" dirty="0" err="1" smtClean="0">
                <a:solidFill>
                  <a:srgbClr val="C00000"/>
                </a:solidFill>
              </a:rPr>
              <a:t>methotrexate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Functions of granulocytes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main function of granulocyte is : first line of </a:t>
            </a:r>
            <a:r>
              <a:rPr lang="en-US" sz="2400" dirty="0" err="1" smtClean="0"/>
              <a:t>defence</a:t>
            </a:r>
            <a:r>
              <a:rPr lang="en-US" sz="2400" dirty="0" smtClean="0"/>
              <a:t> against microorganism because of their </a:t>
            </a:r>
            <a:r>
              <a:rPr lang="en-US" sz="2400" dirty="0" err="1" smtClean="0"/>
              <a:t>phagocytic</a:t>
            </a:r>
            <a:r>
              <a:rPr lang="en-US" sz="2400" dirty="0" smtClean="0"/>
              <a:t> properties</a:t>
            </a:r>
          </a:p>
          <a:p>
            <a:r>
              <a:rPr lang="en-US" sz="2400" dirty="0" err="1" smtClean="0"/>
              <a:t>Neutrophils</a:t>
            </a:r>
            <a:r>
              <a:rPr lang="en-US" sz="2400" dirty="0" smtClean="0"/>
              <a:t> have a short life-span</a:t>
            </a:r>
          </a:p>
          <a:p>
            <a:r>
              <a:rPr lang="en-US" sz="2400" dirty="0" smtClean="0"/>
              <a:t>After circulating in the blood for </a:t>
            </a:r>
            <a:r>
              <a:rPr lang="en-US" sz="2400" dirty="0" smtClean="0">
                <a:solidFill>
                  <a:srgbClr val="CC3300"/>
                </a:solidFill>
              </a:rPr>
              <a:t>6-10 hours </a:t>
            </a:r>
            <a:r>
              <a:rPr lang="en-US" sz="2400" dirty="0" smtClean="0"/>
              <a:t>they pass into the tissue where as highly mobile phagocytes they are important in defending the body from infection</a:t>
            </a:r>
          </a:p>
          <a:p>
            <a:r>
              <a:rPr lang="en-US" sz="2400" dirty="0" err="1" smtClean="0"/>
              <a:t>Neutrophils</a:t>
            </a:r>
            <a:r>
              <a:rPr lang="en-US" sz="2400" dirty="0" smtClean="0"/>
              <a:t> not involved in the inflammatory process are removed by the spleen after </a:t>
            </a:r>
            <a:r>
              <a:rPr lang="en-US" sz="2400" dirty="0" smtClean="0">
                <a:solidFill>
                  <a:srgbClr val="C00000"/>
                </a:solidFill>
              </a:rPr>
              <a:t>1-2 days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Myelopoiesis</a:t>
            </a:r>
            <a:r>
              <a:rPr lang="en-US" sz="2400" dirty="0" smtClean="0">
                <a:solidFill>
                  <a:srgbClr val="C00000"/>
                </a:solidFill>
              </a:rPr>
              <a:t> – </a:t>
            </a:r>
            <a:r>
              <a:rPr lang="en-US" sz="2400" dirty="0" err="1" smtClean="0">
                <a:solidFill>
                  <a:srgbClr val="C00000"/>
                </a:solidFill>
              </a:rPr>
              <a:t>Eosinophilic</a:t>
            </a:r>
            <a:r>
              <a:rPr lang="en-US" sz="2400" dirty="0" smtClean="0">
                <a:solidFill>
                  <a:srgbClr val="C00000"/>
                </a:solidFill>
              </a:rPr>
              <a:t> and Basophilic series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Stages of </a:t>
            </a:r>
            <a:r>
              <a:rPr lang="en-US" sz="2400" dirty="0" err="1" smtClean="0"/>
              <a:t>myelopoiesis</a:t>
            </a:r>
            <a:r>
              <a:rPr lang="en-US" sz="2400" dirty="0" smtClean="0"/>
              <a:t> for </a:t>
            </a:r>
            <a:r>
              <a:rPr lang="en-US" sz="2400" dirty="0" err="1" smtClean="0"/>
              <a:t>eosinophils</a:t>
            </a:r>
            <a:r>
              <a:rPr lang="en-US" sz="2400" dirty="0" smtClean="0"/>
              <a:t> and </a:t>
            </a:r>
            <a:r>
              <a:rPr lang="en-US" sz="2400" dirty="0" err="1" smtClean="0"/>
              <a:t>basophils</a:t>
            </a:r>
            <a:r>
              <a:rPr lang="en-US" sz="2400" dirty="0" smtClean="0"/>
              <a:t> are same as for </a:t>
            </a:r>
            <a:r>
              <a:rPr lang="en-US" sz="2400" dirty="0" err="1" smtClean="0"/>
              <a:t>neutrophilic</a:t>
            </a:r>
            <a:r>
              <a:rPr lang="en-US" sz="2400" dirty="0" smtClean="0"/>
              <a:t> granulocytes</a:t>
            </a:r>
          </a:p>
          <a:p>
            <a:endParaRPr lang="en-US" sz="2400" dirty="0" smtClean="0"/>
          </a:p>
          <a:p>
            <a:r>
              <a:rPr lang="en-US" sz="2400" dirty="0" smtClean="0"/>
              <a:t>However, the </a:t>
            </a:r>
            <a:r>
              <a:rPr lang="en-US" sz="2400" dirty="0" err="1" smtClean="0"/>
              <a:t>myelocytes</a:t>
            </a:r>
            <a:r>
              <a:rPr lang="en-US" sz="2400" dirty="0" smtClean="0"/>
              <a:t> and </a:t>
            </a:r>
            <a:r>
              <a:rPr lang="en-US" sz="2400" dirty="0" err="1" smtClean="0"/>
              <a:t>metamyelocytes</a:t>
            </a:r>
            <a:r>
              <a:rPr lang="en-US" sz="2400" dirty="0" smtClean="0"/>
              <a:t> demonstrate </a:t>
            </a:r>
            <a:r>
              <a:rPr lang="en-US" sz="2400" dirty="0" err="1" smtClean="0"/>
              <a:t>eosinophilic</a:t>
            </a:r>
            <a:r>
              <a:rPr lang="en-US" sz="2400" dirty="0" smtClean="0"/>
              <a:t> and basophilic granulation respectively 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Eosinophil</a:t>
            </a:r>
            <a:r>
              <a:rPr lang="en-US" sz="2400" b="1" dirty="0" smtClean="0">
                <a:solidFill>
                  <a:srgbClr val="C00000"/>
                </a:solidFill>
              </a:rPr>
              <a:t> :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Eosinophils</a:t>
            </a:r>
            <a:r>
              <a:rPr lang="en-US" sz="2400" dirty="0" smtClean="0"/>
              <a:t> are little larger than </a:t>
            </a:r>
            <a:r>
              <a:rPr lang="en-US" sz="2400" dirty="0" err="1" smtClean="0"/>
              <a:t>neutrophils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They usually have two nuclear lobes or segments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Cytoplasm is packed with distinctive spherical gold/orange granules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Phagocytic</a:t>
            </a:r>
            <a:r>
              <a:rPr lang="en-US" sz="2400" dirty="0" smtClean="0"/>
              <a:t> action of </a:t>
            </a:r>
            <a:r>
              <a:rPr lang="en-US" sz="2400" dirty="0" err="1" smtClean="0"/>
              <a:t>eosinophil</a:t>
            </a:r>
            <a:r>
              <a:rPr lang="en-US" sz="2400" dirty="0" smtClean="0"/>
              <a:t> is far less than that of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Basophils</a:t>
            </a:r>
            <a:r>
              <a:rPr lang="en-US" sz="2400" dirty="0" smtClean="0">
                <a:solidFill>
                  <a:srgbClr val="C00000"/>
                </a:solidFill>
              </a:rPr>
              <a:t> :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Basophils</a:t>
            </a:r>
            <a:r>
              <a:rPr lang="en-US" sz="2400" dirty="0" smtClean="0"/>
              <a:t> are characterized by the presence of large blue black granules overlying  the nucleus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Their nuclear segments tend to fold up on each other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Phagocytic</a:t>
            </a:r>
            <a:r>
              <a:rPr lang="en-US" sz="2400" dirty="0" smtClean="0"/>
              <a:t> activity is minimal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Their number in peripheral blood is less than 1% </a:t>
            </a: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Monopoiesis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Monoblast</a:t>
            </a:r>
            <a:r>
              <a:rPr lang="en-US" sz="2400" b="1" dirty="0" smtClean="0">
                <a:solidFill>
                  <a:srgbClr val="C00000"/>
                </a:solidFill>
              </a:rPr>
              <a:t>  → </a:t>
            </a:r>
            <a:r>
              <a:rPr lang="en-US" sz="2400" b="1" dirty="0" err="1" smtClean="0">
                <a:solidFill>
                  <a:srgbClr val="C00000"/>
                </a:solidFill>
              </a:rPr>
              <a:t>Promonocyte</a:t>
            </a:r>
            <a:r>
              <a:rPr lang="en-US" sz="2400" b="1" dirty="0" smtClean="0">
                <a:solidFill>
                  <a:srgbClr val="C00000"/>
                </a:solidFill>
              </a:rPr>
              <a:t> → </a:t>
            </a:r>
            <a:r>
              <a:rPr lang="en-US" sz="2400" b="1" dirty="0" err="1" smtClean="0">
                <a:solidFill>
                  <a:srgbClr val="C00000"/>
                </a:solidFill>
              </a:rPr>
              <a:t>Monocyte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Monocyte</a:t>
            </a:r>
            <a:r>
              <a:rPr lang="en-US" sz="2400" b="1" dirty="0" smtClean="0">
                <a:solidFill>
                  <a:srgbClr val="FF0000"/>
                </a:solidFill>
              </a:rPr>
              <a:t> : </a:t>
            </a:r>
          </a:p>
          <a:p>
            <a:r>
              <a:rPr lang="en-US" sz="2400" dirty="0" err="1" smtClean="0"/>
              <a:t>Monocytes</a:t>
            </a:r>
            <a:r>
              <a:rPr lang="en-US" sz="2400" dirty="0" smtClean="0"/>
              <a:t> are the largest of the circulating leucocytes, 15-18 microns size</a:t>
            </a:r>
          </a:p>
          <a:p>
            <a:r>
              <a:rPr lang="en-US" sz="2400" dirty="0" smtClean="0"/>
              <a:t>They have bluish grey cytoplasm that contains variable numbers of fine reddish granules </a:t>
            </a:r>
          </a:p>
          <a:p>
            <a:r>
              <a:rPr lang="en-US" sz="2400" dirty="0" smtClean="0"/>
              <a:t>The nucleus is large and curved, often in the shape of a horseshoe</a:t>
            </a:r>
          </a:p>
          <a:p>
            <a:r>
              <a:rPr lang="en-US" sz="2400" dirty="0" smtClean="0"/>
              <a:t>The chromatin is finer and more evenly distributed in the nucleus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47106" name="Picture 2" descr="G:\ac\Copy of ABHISU-18.4.11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391399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Macrophage :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Macrophages represent the tissue component of </a:t>
            </a:r>
            <a:r>
              <a:rPr lang="en-US" sz="2400" dirty="0" err="1" smtClean="0"/>
              <a:t>monocytes</a:t>
            </a:r>
            <a:r>
              <a:rPr lang="en-US" sz="2400" dirty="0" smtClean="0"/>
              <a:t> which have emigrated  there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They are large cells and irregular in shape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These cells have abundant cytoplasm and contain vacuoles, cell debris or </a:t>
            </a:r>
            <a:r>
              <a:rPr lang="en-US" sz="2400" dirty="0" err="1" smtClean="0"/>
              <a:t>hemosiderin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Tissue macrophages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Macrophages are widely distributed in the body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002060"/>
                </a:solidFill>
              </a:rPr>
              <a:t>Liver : </a:t>
            </a:r>
            <a:r>
              <a:rPr lang="en-US" sz="2400" dirty="0" err="1" smtClean="0">
                <a:solidFill>
                  <a:srgbClr val="002060"/>
                </a:solidFill>
              </a:rPr>
              <a:t>kupffer</a:t>
            </a:r>
            <a:r>
              <a:rPr lang="en-US" sz="2400" dirty="0" smtClean="0">
                <a:solidFill>
                  <a:srgbClr val="002060"/>
                </a:solidFill>
              </a:rPr>
              <a:t> cells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Lung : pulmonary alveolar macrophages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Spleen : littoral cells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Skin : </a:t>
            </a:r>
            <a:r>
              <a:rPr lang="en-US" sz="2400" dirty="0" err="1" smtClean="0">
                <a:solidFill>
                  <a:srgbClr val="002060"/>
                </a:solidFill>
              </a:rPr>
              <a:t>langerhans</a:t>
            </a:r>
            <a:r>
              <a:rPr lang="en-US" sz="2400" dirty="0" smtClean="0">
                <a:solidFill>
                  <a:srgbClr val="002060"/>
                </a:solidFill>
              </a:rPr>
              <a:t> cells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Brain : </a:t>
            </a:r>
            <a:r>
              <a:rPr lang="en-US" sz="2400" dirty="0" err="1" smtClean="0">
                <a:solidFill>
                  <a:srgbClr val="002060"/>
                </a:solidFill>
              </a:rPr>
              <a:t>microglial</a:t>
            </a:r>
            <a:r>
              <a:rPr lang="en-US" sz="2400" dirty="0" smtClean="0">
                <a:solidFill>
                  <a:srgbClr val="002060"/>
                </a:solidFill>
              </a:rPr>
              <a:t> cells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Bone : </a:t>
            </a:r>
            <a:r>
              <a:rPr lang="en-US" sz="2400" dirty="0" err="1" smtClean="0">
                <a:solidFill>
                  <a:srgbClr val="002060"/>
                </a:solidFill>
              </a:rPr>
              <a:t>osteoclast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Dr.Pankaj.PC217372454125\Desktop\ABHISU-18.4.11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Megakaryopoiesis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Megakaryoblast</a:t>
            </a:r>
            <a:r>
              <a:rPr lang="en-US" sz="2400" b="1" dirty="0" smtClean="0">
                <a:solidFill>
                  <a:srgbClr val="C00000"/>
                </a:solidFill>
              </a:rPr>
              <a:t> → </a:t>
            </a:r>
            <a:r>
              <a:rPr lang="en-US" sz="2400" b="1" dirty="0" err="1" smtClean="0">
                <a:solidFill>
                  <a:srgbClr val="C00000"/>
                </a:solidFill>
              </a:rPr>
              <a:t>Promegakaryocyte</a:t>
            </a:r>
            <a:r>
              <a:rPr lang="en-US" sz="2400" b="1" dirty="0" smtClean="0">
                <a:solidFill>
                  <a:srgbClr val="C00000"/>
                </a:solidFill>
              </a:rPr>
              <a:t> → </a:t>
            </a:r>
            <a:r>
              <a:rPr lang="en-US" sz="2400" b="1" dirty="0" err="1" smtClean="0">
                <a:solidFill>
                  <a:srgbClr val="C00000"/>
                </a:solidFill>
              </a:rPr>
              <a:t>Megakaryocyte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Megakaryocyte</a:t>
            </a:r>
            <a:r>
              <a:rPr lang="en-US" sz="2400" b="1" dirty="0" smtClean="0">
                <a:solidFill>
                  <a:srgbClr val="FF0000"/>
                </a:solidFill>
              </a:rPr>
              <a:t> :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Size more than </a:t>
            </a:r>
            <a:r>
              <a:rPr lang="en-US" sz="2400" dirty="0" smtClean="0">
                <a:solidFill>
                  <a:srgbClr val="C00000"/>
                </a:solidFill>
              </a:rPr>
              <a:t>25-50 microns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Largest cell </a:t>
            </a:r>
            <a:r>
              <a:rPr lang="en-US" sz="2400" dirty="0" smtClean="0"/>
              <a:t>in the marrow</a:t>
            </a:r>
          </a:p>
          <a:p>
            <a:r>
              <a:rPr lang="en-US" sz="2400" dirty="0" smtClean="0"/>
              <a:t>Nucleus is </a:t>
            </a:r>
            <a:r>
              <a:rPr lang="en-US" sz="2400" dirty="0" err="1" smtClean="0"/>
              <a:t>multilobated</a:t>
            </a:r>
            <a:r>
              <a:rPr lang="en-US" sz="2400" dirty="0" smtClean="0"/>
              <a:t> and pushed to one side</a:t>
            </a:r>
          </a:p>
          <a:p>
            <a:r>
              <a:rPr lang="en-US" sz="2400" dirty="0" err="1" smtClean="0"/>
              <a:t>Cytoplasmic</a:t>
            </a:r>
            <a:r>
              <a:rPr lang="en-US" sz="2400" dirty="0" smtClean="0"/>
              <a:t> borders are irregular</a:t>
            </a:r>
          </a:p>
          <a:p>
            <a:r>
              <a:rPr lang="en-US" sz="2400" dirty="0" smtClean="0"/>
              <a:t>Nucleus is compact and denser</a:t>
            </a:r>
            <a:endParaRPr lang="en-US" sz="2400" dirty="0"/>
          </a:p>
        </p:txBody>
      </p:sp>
      <p:sp>
        <p:nvSpPr>
          <p:cNvPr id="2050" name="AutoShape 2" descr="mk:@MSITStore:D:\Harrison's%20Principles%20of%20Internal%20Medicine%20-%2017ed%20-%20McGraw-Hill%202008.chm::/Part%202.%20Cardinal%20Manifestations%20and%20Presentation%20of%20Diseases/Section%2010.%20Hematologic%20Alterations/061_files/loadBinary_004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mk:@MSITStore:D:\Harrison's%20Principles%20of%20Internal%20Medicine%20-%2017ed%20-%20McGraw-Hill%202008.chm::/Part%202.%20Cardinal%20Manifestations%20and%20Presentation%20of%20Diseases/Section%2010.%20Hematologic%20Alterations/061_files/loadBinary_004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J:\ac\ABHISU-18.4.11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2484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Lymphopoiesis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Pluripotent</a:t>
            </a:r>
            <a:r>
              <a:rPr lang="en-US" sz="2400" dirty="0" smtClean="0"/>
              <a:t> stem cells of the bone marrow give rise to pre B and pre T cells</a:t>
            </a:r>
          </a:p>
          <a:p>
            <a:r>
              <a:rPr lang="en-US" sz="2400" dirty="0" smtClean="0"/>
              <a:t>Pre T cells as they pass through the thymus become immunologically competent T cells</a:t>
            </a:r>
          </a:p>
          <a:p>
            <a:r>
              <a:rPr lang="en-US" sz="2400" dirty="0" smtClean="0"/>
              <a:t>Pre B cells migrate to the peripheral lymphoid organs and get transformed into B cells capable of transformation into plasma cells on contact with antigens </a:t>
            </a:r>
          </a:p>
          <a:p>
            <a:r>
              <a:rPr lang="en-US" sz="2400" dirty="0" smtClean="0"/>
              <a:t>Primary sites of </a:t>
            </a:r>
            <a:r>
              <a:rPr lang="en-US" sz="2400" dirty="0" err="1" smtClean="0"/>
              <a:t>lymphopoiesis</a:t>
            </a:r>
            <a:r>
              <a:rPr lang="en-US" sz="2400" dirty="0" smtClean="0"/>
              <a:t> are bone marrow and thymus</a:t>
            </a:r>
          </a:p>
          <a:p>
            <a:r>
              <a:rPr lang="en-US" sz="2400" dirty="0" smtClean="0"/>
              <a:t>Secondary lymphatic organs are lymph nodes, spleen and lymphoid tissue in the GIT </a:t>
            </a: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 lymphocytes 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Comprises </a:t>
            </a:r>
            <a:r>
              <a:rPr lang="en-US" sz="2400" dirty="0" smtClean="0">
                <a:solidFill>
                  <a:srgbClr val="C00000"/>
                </a:solidFill>
              </a:rPr>
              <a:t>65-80%</a:t>
            </a:r>
            <a:r>
              <a:rPr lang="en-US" sz="2400" dirty="0" smtClean="0"/>
              <a:t> of peripheral blood lymphocytes</a:t>
            </a:r>
          </a:p>
          <a:p>
            <a:r>
              <a:rPr lang="en-US" sz="2400" dirty="0" smtClean="0"/>
              <a:t>Functionally divided into T helper cells (predominant in blood)</a:t>
            </a:r>
          </a:p>
          <a:p>
            <a:r>
              <a:rPr lang="en-US" sz="2400" dirty="0" smtClean="0"/>
              <a:t>T </a:t>
            </a:r>
            <a:r>
              <a:rPr lang="en-US" sz="2400" dirty="0" err="1" smtClean="0"/>
              <a:t>supressor</a:t>
            </a:r>
            <a:r>
              <a:rPr lang="en-US" sz="2400" dirty="0" smtClean="0"/>
              <a:t> cells (predominant in marrow)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B lymphocytes 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Comprises </a:t>
            </a:r>
            <a:r>
              <a:rPr lang="en-US" sz="2400" dirty="0" smtClean="0">
                <a:solidFill>
                  <a:srgbClr val="C00000"/>
                </a:solidFill>
              </a:rPr>
              <a:t>10-15%</a:t>
            </a:r>
            <a:r>
              <a:rPr lang="en-US" sz="2400" dirty="0" smtClean="0"/>
              <a:t> of circulating lymphocytes</a:t>
            </a:r>
          </a:p>
          <a:p>
            <a:r>
              <a:rPr lang="en-US" sz="2400" dirty="0" smtClean="0"/>
              <a:t>B cells in response to antigenic stimulation proliferate, mature and convert into plasma cells</a:t>
            </a:r>
          </a:p>
          <a:p>
            <a:r>
              <a:rPr lang="en-US" sz="2400" dirty="0" smtClean="0"/>
              <a:t>Main function of plasma cells is to secrete antibodies – </a:t>
            </a:r>
            <a:r>
              <a:rPr lang="en-US" sz="2400" dirty="0" err="1" smtClean="0"/>
              <a:t>immunoglobulins</a:t>
            </a:r>
            <a:r>
              <a:rPr lang="en-US" sz="2400" dirty="0" smtClean="0"/>
              <a:t>- </a:t>
            </a:r>
            <a:r>
              <a:rPr lang="en-US" sz="2400" dirty="0" err="1" smtClean="0"/>
              <a:t>IgG</a:t>
            </a:r>
            <a:r>
              <a:rPr lang="en-US" sz="2400" dirty="0" smtClean="0"/>
              <a:t>, </a:t>
            </a:r>
            <a:r>
              <a:rPr lang="en-US" sz="2400" dirty="0" err="1" smtClean="0"/>
              <a:t>IgM</a:t>
            </a:r>
            <a:r>
              <a:rPr lang="en-US" sz="2400" dirty="0" smtClean="0"/>
              <a:t>, </a:t>
            </a:r>
            <a:r>
              <a:rPr lang="en-US" sz="2400" dirty="0" err="1" smtClean="0"/>
              <a:t>IgA</a:t>
            </a:r>
            <a:r>
              <a:rPr lang="en-US" sz="2400" dirty="0" smtClean="0"/>
              <a:t>, </a:t>
            </a:r>
            <a:r>
              <a:rPr lang="en-US" sz="2400" dirty="0" err="1" smtClean="0"/>
              <a:t>IgD</a:t>
            </a:r>
            <a:r>
              <a:rPr lang="en-US" sz="2400" dirty="0" smtClean="0"/>
              <a:t> and </a:t>
            </a:r>
            <a:r>
              <a:rPr lang="en-US" sz="2400" dirty="0" err="1" smtClean="0"/>
              <a:t>IgE</a:t>
            </a:r>
            <a:endParaRPr 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Large granular lymphocyte (Natural killer cells)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5%</a:t>
            </a:r>
            <a:r>
              <a:rPr lang="en-US" sz="2400" dirty="0" smtClean="0"/>
              <a:t> of circulating lymphocytes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These are large granular lymphocytes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These cells are also known as </a:t>
            </a:r>
            <a:r>
              <a:rPr lang="en-US" sz="2400" dirty="0" err="1" smtClean="0"/>
              <a:t>cytotoxic</a:t>
            </a:r>
            <a:r>
              <a:rPr lang="en-US" sz="2400" dirty="0" smtClean="0"/>
              <a:t> cells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These are capable of killing tumor and virus infected cells</a:t>
            </a: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Large lymphocyte 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10-15</a:t>
            </a:r>
            <a:r>
              <a:rPr lang="en-US" sz="2400" dirty="0" smtClean="0"/>
              <a:t> microns in size</a:t>
            </a:r>
          </a:p>
          <a:p>
            <a:r>
              <a:rPr lang="en-US" sz="2400" dirty="0" smtClean="0"/>
              <a:t>Central /eccentric  nucleus </a:t>
            </a:r>
          </a:p>
          <a:p>
            <a:r>
              <a:rPr lang="en-US" sz="2400" dirty="0" smtClean="0"/>
              <a:t>Clear pale blue abundant cytoplasm</a:t>
            </a:r>
          </a:p>
          <a:p>
            <a:r>
              <a:rPr lang="en-US" sz="2400" dirty="0" smtClean="0"/>
              <a:t>No nucleoli</a:t>
            </a:r>
          </a:p>
          <a:p>
            <a:r>
              <a:rPr lang="en-US" sz="2400" dirty="0" smtClean="0"/>
              <a:t>Nuclear chromatin is less condensed as compared to that of small lymphocyte</a:t>
            </a:r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Small lymphocytes :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7-9</a:t>
            </a:r>
            <a:r>
              <a:rPr lang="en-US" sz="2400" dirty="0" smtClean="0"/>
              <a:t> microns in size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Slightly larger than a mature RBC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Nuclear chromatin is densely condensed with a thin rim of pale blue cytoplasm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ac\Copy (2) of ABHISU-18.4.11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553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xwell\Desktop\prt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1628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xwell\Desktop\prt\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696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Regulation of </a:t>
            </a:r>
            <a:r>
              <a:rPr lang="en-US" sz="2800" dirty="0" err="1" smtClean="0">
                <a:solidFill>
                  <a:srgbClr val="C00000"/>
                </a:solidFill>
              </a:rPr>
              <a:t>hematopoiesis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Erythropoietin</a:t>
            </a:r>
            <a:r>
              <a:rPr lang="en-US" sz="2400" dirty="0" smtClean="0"/>
              <a:t> secreted by kidney stimulates </a:t>
            </a:r>
            <a:r>
              <a:rPr lang="en-US" sz="2400" dirty="0" err="1" smtClean="0"/>
              <a:t>erythropoiesis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>
                <a:solidFill>
                  <a:srgbClr val="C00000"/>
                </a:solidFill>
              </a:rPr>
              <a:t>Thrombopoietin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secreted by liver stimulates platelet production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Inhibitory mechanism by role of </a:t>
            </a:r>
            <a:r>
              <a:rPr lang="en-US" sz="2400" dirty="0" smtClean="0">
                <a:solidFill>
                  <a:srgbClr val="C00000"/>
                </a:solidFill>
              </a:rPr>
              <a:t>apoptosis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These mechanism control over production of cells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Cytokines</a:t>
            </a:r>
            <a:r>
              <a:rPr lang="en-US" sz="2400" dirty="0" smtClean="0"/>
              <a:t> are mainly produced by </a:t>
            </a:r>
            <a:r>
              <a:rPr lang="en-US" sz="2400" dirty="0" err="1" smtClean="0"/>
              <a:t>stromal</a:t>
            </a:r>
            <a:r>
              <a:rPr lang="en-US" sz="2400" dirty="0" smtClean="0"/>
              <a:t> cells and have a pivotal role in controlling </a:t>
            </a:r>
            <a:r>
              <a:rPr lang="en-US" sz="2400" dirty="0" err="1" smtClean="0"/>
              <a:t>hematopoiesis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axwell\Desktop\prt\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6781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axwell\Desktop\prt\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1534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axwell\Desktop\prt\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467600" cy="487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axwell\Desktop\prt\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543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14400"/>
            <a:ext cx="5410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axwell\Desktop\prt\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467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maxwell\Desktop\prt\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0010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maxwell\Desktop\prt\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382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maxwell\Desktop\prt\1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7772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Hemopoietic</a:t>
            </a:r>
            <a:r>
              <a:rPr lang="en-US" sz="2800" dirty="0" smtClean="0"/>
              <a:t> growth factors </a:t>
            </a:r>
            <a:r>
              <a:rPr lang="en-US" sz="2800" dirty="0" smtClean="0">
                <a:solidFill>
                  <a:srgbClr val="C00000"/>
                </a:solidFill>
              </a:rPr>
              <a:t>(CYTOKINES)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These are hormone-like inducers of proliferation and differentiation of </a:t>
            </a:r>
            <a:r>
              <a:rPr lang="en-US" sz="2400" dirty="0" err="1" smtClean="0"/>
              <a:t>hemopoietic</a:t>
            </a:r>
            <a:r>
              <a:rPr lang="en-US" sz="2400" dirty="0" smtClean="0"/>
              <a:t> stem cells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 err="1" smtClean="0"/>
              <a:t>glycoproteins</a:t>
            </a:r>
            <a:r>
              <a:rPr lang="en-US" sz="2400" dirty="0" smtClean="0"/>
              <a:t> also affect function of mature cells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Cytokines act on progenitor cells through surface receptors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Cytokines exert action on specific cell lineage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maxwell\Desktop\prt\1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8001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maxwell\Desktop\prt\1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162800" cy="48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maxwell\Desktop\prt\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010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4-year-old girl is being evaluated for the sudden onset of multiple </a:t>
            </a:r>
            <a:r>
              <a:rPr lang="en-US" sz="2400" dirty="0" err="1" smtClean="0"/>
              <a:t>petechiae</a:t>
            </a:r>
            <a:r>
              <a:rPr lang="en-US" sz="2400" dirty="0" smtClean="0"/>
              <a:t> and bruises. She is found to have peripheral leukocyte count of </a:t>
            </a:r>
            <a:r>
              <a:rPr lang="en-US" sz="2400" dirty="0" smtClean="0">
                <a:solidFill>
                  <a:srgbClr val="C00000"/>
                </a:solidFill>
              </a:rPr>
              <a:t>55,000/</a:t>
            </a:r>
            <a:r>
              <a:rPr lang="en-US" sz="2400" dirty="0" err="1" smtClean="0">
                <a:solidFill>
                  <a:srgbClr val="C00000"/>
                </a:solidFill>
              </a:rPr>
              <a:t>cmm</a:t>
            </a:r>
            <a:r>
              <a:rPr lang="en-US" sz="2400" dirty="0" smtClean="0"/>
              <a:t>, of which are small, homogenous cells that have nuclei with immature chromatin. </a:t>
            </a:r>
            <a:r>
              <a:rPr lang="en-US" sz="2400" dirty="0" smtClean="0">
                <a:solidFill>
                  <a:srgbClr val="C00000"/>
                </a:solidFill>
              </a:rPr>
              <a:t>Indistinct nucleoli are also present</a:t>
            </a:r>
            <a:r>
              <a:rPr lang="en-US" sz="2400" dirty="0" smtClean="0"/>
              <a:t>. Initial tests on these immature cells are as follows </a:t>
            </a:r>
            <a:r>
              <a:rPr lang="en-US" sz="2400" dirty="0" smtClean="0">
                <a:solidFill>
                  <a:srgbClr val="FF0000"/>
                </a:solidFill>
              </a:rPr>
              <a:t>: PAS- positive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2060"/>
                </a:solidFill>
              </a:rPr>
              <a:t>acid </a:t>
            </a:r>
            <a:r>
              <a:rPr lang="en-US" sz="2400" dirty="0" err="1" smtClean="0">
                <a:solidFill>
                  <a:srgbClr val="002060"/>
                </a:solidFill>
              </a:rPr>
              <a:t>phosphotase</a:t>
            </a:r>
            <a:r>
              <a:rPr lang="en-US" sz="2400" dirty="0" smtClean="0">
                <a:solidFill>
                  <a:srgbClr val="002060"/>
                </a:solidFill>
              </a:rPr>
              <a:t>- positive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myeloperoxidase</a:t>
            </a:r>
            <a:r>
              <a:rPr lang="en-US" sz="2400" dirty="0" smtClean="0">
                <a:solidFill>
                  <a:srgbClr val="C00000"/>
                </a:solidFill>
              </a:rPr>
              <a:t> – negative</a:t>
            </a:r>
            <a:r>
              <a:rPr lang="en-US" sz="2400" dirty="0" smtClean="0"/>
              <a:t>. Which of the following is the cell of origin of these immature cells ?</a:t>
            </a:r>
          </a:p>
          <a:p>
            <a:r>
              <a:rPr lang="en-US" sz="2400" b="1" dirty="0" err="1" smtClean="0"/>
              <a:t>Myeloblasts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Monoblasts</a:t>
            </a:r>
            <a:endParaRPr lang="en-US" sz="2400" b="1" dirty="0" smtClean="0"/>
          </a:p>
          <a:p>
            <a:r>
              <a:rPr lang="en-US" sz="2400" b="1" dirty="0" err="1" smtClean="0"/>
              <a:t>Lymphoblasts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83969" name="Picture 1" descr="G: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8600"/>
            <a:ext cx="1905000" cy="118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Lymphoblast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951288"/>
          </a:xfrm>
        </p:spPr>
        <p:txBody>
          <a:bodyPr/>
          <a:lstStyle/>
          <a:p>
            <a:r>
              <a:rPr lang="en-US" dirty="0" smtClean="0"/>
              <a:t>Scant </a:t>
            </a:r>
            <a:r>
              <a:rPr lang="en-US" dirty="0" err="1" smtClean="0"/>
              <a:t>agranular</a:t>
            </a:r>
            <a:r>
              <a:rPr lang="en-US" dirty="0" smtClean="0"/>
              <a:t> cytoplasm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1-2 nucleoli </a:t>
            </a:r>
          </a:p>
          <a:p>
            <a:r>
              <a:rPr lang="en-US" dirty="0" smtClean="0"/>
              <a:t>High N/C ratio</a:t>
            </a:r>
          </a:p>
          <a:p>
            <a:r>
              <a:rPr lang="en-US" dirty="0" smtClean="0"/>
              <a:t>Auer rod – not present </a:t>
            </a:r>
          </a:p>
          <a:p>
            <a:r>
              <a:rPr lang="en-US" dirty="0" err="1" smtClean="0"/>
              <a:t>Myeloperoxidase</a:t>
            </a:r>
            <a:r>
              <a:rPr lang="en-US" dirty="0" smtClean="0"/>
              <a:t> : negative</a:t>
            </a:r>
          </a:p>
          <a:p>
            <a:r>
              <a:rPr lang="en-US" dirty="0" smtClean="0"/>
              <a:t>Sudan Black B : negative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PAS stain : positive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Acid </a:t>
            </a:r>
            <a:r>
              <a:rPr lang="en-US" dirty="0" err="1" smtClean="0">
                <a:solidFill>
                  <a:srgbClr val="C00000"/>
                </a:solidFill>
              </a:rPr>
              <a:t>phosphatase</a:t>
            </a:r>
            <a:r>
              <a:rPr lang="en-US" dirty="0" smtClean="0">
                <a:solidFill>
                  <a:srgbClr val="C00000"/>
                </a:solidFill>
              </a:rPr>
              <a:t> : positive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Myeloblast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More voluminous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2-5 nucleoli</a:t>
            </a:r>
            <a:r>
              <a:rPr lang="en-US" dirty="0" smtClean="0"/>
              <a:t> </a:t>
            </a:r>
          </a:p>
          <a:p>
            <a:r>
              <a:rPr lang="en-US" dirty="0" smtClean="0"/>
              <a:t>High N/C ratio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Auer rod - may be present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Myeloperoxidase</a:t>
            </a:r>
            <a:r>
              <a:rPr lang="en-US" dirty="0" smtClean="0">
                <a:solidFill>
                  <a:srgbClr val="C00000"/>
                </a:solidFill>
              </a:rPr>
              <a:t> : positive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Sudan Black B :  positive</a:t>
            </a:r>
          </a:p>
          <a:p>
            <a:r>
              <a:rPr lang="en-US" dirty="0" smtClean="0"/>
              <a:t>PAS stain : negative </a:t>
            </a:r>
          </a:p>
          <a:p>
            <a:r>
              <a:rPr lang="en-US" dirty="0" smtClean="0"/>
              <a:t>Acid </a:t>
            </a:r>
            <a:r>
              <a:rPr lang="en-US" dirty="0" err="1" smtClean="0"/>
              <a:t>phosphatase</a:t>
            </a:r>
            <a:r>
              <a:rPr lang="en-US" dirty="0" smtClean="0"/>
              <a:t> : negative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Normal ranges for differential counts on aspirated bone marrow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err="1" smtClean="0"/>
              <a:t>Myeloblast</a:t>
            </a:r>
            <a:r>
              <a:rPr lang="en-US" sz="2000" b="1" dirty="0" smtClean="0"/>
              <a:t> :                          0-3</a:t>
            </a:r>
          </a:p>
          <a:p>
            <a:r>
              <a:rPr lang="en-US" sz="2000" b="1" dirty="0" err="1" smtClean="0"/>
              <a:t>Promyelocyte</a:t>
            </a:r>
            <a:r>
              <a:rPr lang="en-US" sz="2000" b="1" dirty="0" smtClean="0"/>
              <a:t> :                     3-12</a:t>
            </a:r>
          </a:p>
          <a:p>
            <a:r>
              <a:rPr lang="en-US" sz="2000" b="1" dirty="0" err="1" smtClean="0"/>
              <a:t>Myelocyte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neutrophil</a:t>
            </a:r>
            <a:r>
              <a:rPr lang="en-US" sz="2000" b="1" dirty="0" smtClean="0"/>
              <a:t>) :    2-13</a:t>
            </a:r>
          </a:p>
          <a:p>
            <a:r>
              <a:rPr lang="en-US" sz="2000" b="1" dirty="0" err="1" smtClean="0"/>
              <a:t>Metamyelocyte</a:t>
            </a:r>
            <a:r>
              <a:rPr lang="en-US" sz="2000" b="1" dirty="0" smtClean="0"/>
              <a:t> :                  2-6</a:t>
            </a:r>
          </a:p>
          <a:p>
            <a:r>
              <a:rPr lang="en-US" sz="2000" b="1" dirty="0" err="1" smtClean="0"/>
              <a:t>Neutrophils</a:t>
            </a:r>
            <a:r>
              <a:rPr lang="en-US" sz="2000" b="1" dirty="0" smtClean="0"/>
              <a:t> :                        22-46</a:t>
            </a:r>
          </a:p>
          <a:p>
            <a:r>
              <a:rPr lang="en-US" sz="2000" b="1" dirty="0" err="1" smtClean="0"/>
              <a:t>Myelocyte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eosinophil</a:t>
            </a:r>
            <a:r>
              <a:rPr lang="en-US" sz="2000" b="1" dirty="0" smtClean="0"/>
              <a:t>) :    0-3</a:t>
            </a:r>
          </a:p>
          <a:p>
            <a:r>
              <a:rPr lang="en-US" sz="2000" b="1" dirty="0" err="1" smtClean="0"/>
              <a:t>Eosinophils</a:t>
            </a:r>
            <a:r>
              <a:rPr lang="en-US" sz="2000" b="1" dirty="0" smtClean="0"/>
              <a:t> :                         0.3-4 </a:t>
            </a:r>
          </a:p>
          <a:p>
            <a:r>
              <a:rPr lang="en-US" sz="2000" b="1" dirty="0" err="1" smtClean="0"/>
              <a:t>Basophils</a:t>
            </a:r>
            <a:r>
              <a:rPr lang="en-US" sz="2000" b="1" dirty="0" smtClean="0"/>
              <a:t> :                            0-0.5 </a:t>
            </a:r>
          </a:p>
          <a:p>
            <a:r>
              <a:rPr lang="en-US" sz="2000" b="1" dirty="0" smtClean="0"/>
              <a:t>Lymphocytes :                      5-20</a:t>
            </a:r>
          </a:p>
          <a:p>
            <a:r>
              <a:rPr lang="en-US" sz="2000" b="1" dirty="0" err="1" smtClean="0"/>
              <a:t>Monocytes</a:t>
            </a:r>
            <a:r>
              <a:rPr lang="en-US" sz="2000" b="1" dirty="0" smtClean="0"/>
              <a:t> :                          0-3</a:t>
            </a:r>
          </a:p>
          <a:p>
            <a:r>
              <a:rPr lang="en-US" sz="2000" b="1" dirty="0" smtClean="0"/>
              <a:t>Plasma cells :                        0-3.5 </a:t>
            </a:r>
          </a:p>
          <a:p>
            <a:r>
              <a:rPr lang="en-US" sz="2000" b="1" dirty="0" smtClean="0"/>
              <a:t>Erythroblasts :                      5-35 </a:t>
            </a:r>
          </a:p>
          <a:p>
            <a:r>
              <a:rPr lang="en-US" sz="2000" b="1" dirty="0" err="1" smtClean="0"/>
              <a:t>Megakaryocytes</a:t>
            </a:r>
            <a:r>
              <a:rPr lang="en-US" sz="2000" b="1" dirty="0" smtClean="0"/>
              <a:t> :                 0-2</a:t>
            </a:r>
          </a:p>
          <a:p>
            <a:r>
              <a:rPr lang="en-US" sz="2000" b="1" dirty="0" err="1" smtClean="0"/>
              <a:t>Macrophagrs</a:t>
            </a:r>
            <a:r>
              <a:rPr lang="en-US" sz="2000" b="1" dirty="0" smtClean="0"/>
              <a:t> :                       0-2</a:t>
            </a:r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1066800"/>
          <a:ext cx="7772400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3" imgW="6095238" imgH="4571429" progId="PBrush">
                  <p:embed/>
                </p:oleObj>
              </mc:Choice>
              <mc:Fallback>
                <p:oleObj name="Bitmap Image" r:id="rId3" imgW="6095238" imgH="457142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7772400" cy="512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Lymph Node</a:t>
            </a:r>
          </a:p>
        </p:txBody>
      </p:sp>
      <p:graphicFrame>
        <p:nvGraphicFramePr>
          <p:cNvPr id="5837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219200" y="1679575"/>
          <a:ext cx="6904038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4" imgW="6095238" imgH="4571429" progId="PBrush">
                  <p:embed/>
                </p:oleObj>
              </mc:Choice>
              <mc:Fallback>
                <p:oleObj name="Bitmap Image" r:id="rId4" imgW="6095238" imgH="457142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79575"/>
                        <a:ext cx="6904038" cy="517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81000" y="304800"/>
          <a:ext cx="8305800" cy="622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4" imgW="6095238" imgH="4571429" progId="PBrush">
                  <p:embed/>
                </p:oleObj>
              </mc:Choice>
              <mc:Fallback>
                <p:oleObj name="Bitmap Image" r:id="rId4" imgW="6095238" imgH="457142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305800" cy="622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Sources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Stromal</a:t>
            </a:r>
            <a:r>
              <a:rPr lang="en-US" sz="2400" dirty="0" smtClean="0"/>
              <a:t> cells of bone marrow microenvironment secrete colony stimulating factors (CSFs), e.g. </a:t>
            </a:r>
            <a:r>
              <a:rPr lang="en-US" sz="2400" dirty="0" smtClean="0">
                <a:solidFill>
                  <a:srgbClr val="C00000"/>
                </a:solidFill>
              </a:rPr>
              <a:t>G-CSF, GM-CSF, M-CSF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Hemopoietic</a:t>
            </a:r>
            <a:r>
              <a:rPr lang="en-US" sz="2400" dirty="0" smtClean="0"/>
              <a:t> cells liberate some cytokines e.g. lymphocytes produce many </a:t>
            </a:r>
            <a:r>
              <a:rPr lang="en-US" sz="2400" dirty="0" err="1" smtClean="0">
                <a:solidFill>
                  <a:srgbClr val="C00000"/>
                </a:solidFill>
              </a:rPr>
              <a:t>lymphokines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Kidney secrete erythropoietin (</a:t>
            </a:r>
            <a:r>
              <a:rPr lang="en-US" sz="2400" dirty="0" smtClean="0">
                <a:solidFill>
                  <a:srgbClr val="C00000"/>
                </a:solidFill>
              </a:rPr>
              <a:t>EPO)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Liver secretes </a:t>
            </a:r>
            <a:r>
              <a:rPr lang="en-US" sz="2400" dirty="0" err="1" smtClean="0"/>
              <a:t>thrombopoietin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(TPO) </a:t>
            </a:r>
            <a:r>
              <a:rPr lang="en-US" sz="2400" dirty="0" smtClean="0"/>
              <a:t>which stimulates proliferation and maturation of </a:t>
            </a:r>
            <a:r>
              <a:rPr lang="en-US" sz="2400" dirty="0" err="1" smtClean="0"/>
              <a:t>megakaryocytes</a:t>
            </a:r>
            <a:r>
              <a:rPr lang="en-US" sz="2400" dirty="0" smtClean="0"/>
              <a:t>, thus increasing platelet production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Functions of </a:t>
            </a:r>
            <a:r>
              <a:rPr lang="en-US" sz="2800" dirty="0" err="1" smtClean="0">
                <a:solidFill>
                  <a:srgbClr val="C00000"/>
                </a:solidFill>
              </a:rPr>
              <a:t>Hemopoietic</a:t>
            </a:r>
            <a:r>
              <a:rPr lang="en-US" sz="2800" dirty="0" smtClean="0">
                <a:solidFill>
                  <a:srgbClr val="C00000"/>
                </a:solidFill>
              </a:rPr>
              <a:t> Growth Factors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Induce self-renewal of stem cells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Proliferation and differentiation of lineage committed progenitor cells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Amplification of </a:t>
            </a:r>
            <a:r>
              <a:rPr lang="en-US" sz="2400" dirty="0" err="1" smtClean="0"/>
              <a:t>leucocyte</a:t>
            </a:r>
            <a:r>
              <a:rPr lang="en-US" sz="2400" dirty="0" smtClean="0"/>
              <a:t> production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Red cell production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Platelet production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Sites of </a:t>
            </a:r>
            <a:r>
              <a:rPr lang="en-US" sz="2800" dirty="0" err="1" smtClean="0">
                <a:solidFill>
                  <a:srgbClr val="FF0000"/>
                </a:solidFill>
              </a:rPr>
              <a:t>Hematopoiesis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There are 3 phases 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>
                <a:solidFill>
                  <a:srgbClr val="0070C0"/>
                </a:solidFill>
              </a:rPr>
              <a:t>Mesoblastic</a:t>
            </a:r>
            <a:r>
              <a:rPr lang="en-US" sz="2400" dirty="0" smtClean="0">
                <a:solidFill>
                  <a:srgbClr val="0070C0"/>
                </a:solidFill>
              </a:rPr>
              <a:t> period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Hepatic period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Myeloid period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1878</Words>
  <Application>Microsoft Office PowerPoint</Application>
  <PresentationFormat>On-screen Show (4:3)</PresentationFormat>
  <Paragraphs>360</Paragraphs>
  <Slides>68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Bitmap Image</vt:lpstr>
      <vt:lpstr>Normal Hematopoiesis</vt:lpstr>
      <vt:lpstr>PowerPoint Presentation</vt:lpstr>
      <vt:lpstr>PowerPoint Presentation</vt:lpstr>
      <vt:lpstr>PowerPoint Presentation</vt:lpstr>
      <vt:lpstr>Regulation of hematopoiesis</vt:lpstr>
      <vt:lpstr>Hemopoietic growth factors (CYTOKINES)</vt:lpstr>
      <vt:lpstr>Sources </vt:lpstr>
      <vt:lpstr>Functions of Hemopoietic Growth Factors</vt:lpstr>
      <vt:lpstr>Sites of Hematopoiesis</vt:lpstr>
      <vt:lpstr>Mesoblastic period</vt:lpstr>
      <vt:lpstr>Hepatic period</vt:lpstr>
      <vt:lpstr>Myeloid period</vt:lpstr>
      <vt:lpstr>Morphology of hemopoietic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Granulopoiesis </vt:lpstr>
      <vt:lpstr>Myelopoiesis </vt:lpstr>
      <vt:lpstr>Morphology of Myelopoiesis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 of granulocytes </vt:lpstr>
      <vt:lpstr>Myelopoiesis – Eosinophilic and Basophilic series </vt:lpstr>
      <vt:lpstr>PowerPoint Presentation</vt:lpstr>
      <vt:lpstr>PowerPoint Presentation</vt:lpstr>
      <vt:lpstr>Monopoiesis </vt:lpstr>
      <vt:lpstr>PowerPoint Presentation</vt:lpstr>
      <vt:lpstr>PowerPoint Presentation</vt:lpstr>
      <vt:lpstr>Tissue macrophages</vt:lpstr>
      <vt:lpstr>Megakaryopoiesis </vt:lpstr>
      <vt:lpstr>PowerPoint Presentation</vt:lpstr>
      <vt:lpstr>Lymphopoiesis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ranges for differential counts on aspirated bone marrow</vt:lpstr>
      <vt:lpstr>PowerPoint Presentation</vt:lpstr>
      <vt:lpstr>Structure of Lymph Node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Hematopoiesis</dc:title>
  <dc:creator> </dc:creator>
  <cp:lastModifiedBy>dr. pankaj</cp:lastModifiedBy>
  <cp:revision>174</cp:revision>
  <dcterms:created xsi:type="dcterms:W3CDTF">2011-04-19T05:17:32Z</dcterms:created>
  <dcterms:modified xsi:type="dcterms:W3CDTF">2012-09-16T12:07:23Z</dcterms:modified>
</cp:coreProperties>
</file>